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4" r:id="rId1"/>
  </p:sldMasterIdLst>
  <p:notesMasterIdLst>
    <p:notesMasterId r:id="rId16"/>
  </p:notesMasterIdLst>
  <p:sldIdLst>
    <p:sldId id="256" r:id="rId2"/>
    <p:sldId id="354" r:id="rId3"/>
    <p:sldId id="355" r:id="rId4"/>
    <p:sldId id="356" r:id="rId5"/>
    <p:sldId id="357" r:id="rId6"/>
    <p:sldId id="359" r:id="rId7"/>
    <p:sldId id="358" r:id="rId8"/>
    <p:sldId id="360" r:id="rId9"/>
    <p:sldId id="361" r:id="rId10"/>
    <p:sldId id="362" r:id="rId11"/>
    <p:sldId id="363" r:id="rId12"/>
    <p:sldId id="364" r:id="rId13"/>
    <p:sldId id="365" r:id="rId14"/>
    <p:sldId id="3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05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1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16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21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268" algn="l" defTabSz="91410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322" algn="l" defTabSz="91410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9376" algn="l" defTabSz="91410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6430" algn="l" defTabSz="91410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85F2F"/>
    <a:srgbClr val="0099FF"/>
    <a:srgbClr val="FF6600"/>
    <a:srgbClr val="FF5050"/>
    <a:srgbClr val="3366FF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47" autoAdjust="0"/>
    <p:restoredTop sz="96395" autoAdjust="0"/>
  </p:normalViewPr>
  <p:slideViewPr>
    <p:cSldViewPr>
      <p:cViewPr varScale="1">
        <p:scale>
          <a:sx n="115" d="100"/>
          <a:sy n="115" d="100"/>
        </p:scale>
        <p:origin x="16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i="1">
                <a:latin typeface="Times New Roman" pitchFamily="84" charset="0"/>
              </a:defRPr>
            </a:lvl1pPr>
          </a:lstStyle>
          <a:p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i="1">
                <a:latin typeface="Times New Roman" pitchFamily="84" charset="0"/>
              </a:defRPr>
            </a:lvl1pPr>
          </a:lstStyle>
          <a:p>
            <a:endParaRPr lang="en-US"/>
          </a:p>
        </p:txBody>
      </p:sp>
      <p:sp>
        <p:nvSpPr>
          <p:cNvPr id="118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i="1">
                <a:latin typeface="Times New Roman" pitchFamily="84" charset="0"/>
              </a:defRPr>
            </a:lvl1pPr>
          </a:lstStyle>
          <a:p>
            <a:endParaRPr lang="en-US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i="1">
                <a:latin typeface="Times New Roman" pitchFamily="84" charset="0"/>
              </a:defRPr>
            </a:lvl1pPr>
          </a:lstStyle>
          <a:p>
            <a:fld id="{C5B71E05-0BFD-401A-9DB8-B6B1789AE8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5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84" charset="0"/>
        <a:ea typeface="+mn-ea"/>
        <a:cs typeface="+mn-cs"/>
      </a:defRPr>
    </a:lvl1pPr>
    <a:lvl2pPr marL="4570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84" charset="0"/>
        <a:ea typeface="+mn-ea"/>
        <a:cs typeface="+mn-cs"/>
      </a:defRPr>
    </a:lvl2pPr>
    <a:lvl3pPr marL="91410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84" charset="0"/>
        <a:ea typeface="+mn-ea"/>
        <a:cs typeface="+mn-cs"/>
      </a:defRPr>
    </a:lvl3pPr>
    <a:lvl4pPr marL="137116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84" charset="0"/>
        <a:ea typeface="+mn-ea"/>
        <a:cs typeface="+mn-cs"/>
      </a:defRPr>
    </a:lvl4pPr>
    <a:lvl5pPr marL="182821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84" charset="0"/>
        <a:ea typeface="+mn-ea"/>
        <a:cs typeface="+mn-cs"/>
      </a:defRPr>
    </a:lvl5pPr>
    <a:lvl6pPr marL="2285268" algn="l" defTabSz="9141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22" algn="l" defTabSz="9141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376" algn="l" defTabSz="9141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430" algn="l" defTabSz="9141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endParaRPr lang="en-US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85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29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91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   </a:t>
            </a: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53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52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79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1E05-0BFD-401A-9DB8-B6B1789AE80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77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7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9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8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4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51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10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400"/>
            <a:ext cx="7696200" cy="1295401"/>
          </a:xfrm>
        </p:spPr>
        <p:txBody>
          <a:bodyPr anchor="b" anchorCtr="0">
            <a:noAutofit/>
          </a:bodyPr>
          <a:lstStyle>
            <a:lvl1pPr algn="ctr" defTabSz="91451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1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1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5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90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5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7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80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8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55" indent="0">
              <a:buNone/>
              <a:defRPr sz="2000" b="1"/>
            </a:lvl2pPr>
            <a:lvl3pPr marL="914510" indent="0">
              <a:buNone/>
              <a:defRPr sz="1800" b="1"/>
            </a:lvl3pPr>
            <a:lvl4pPr marL="1371765" indent="0">
              <a:buNone/>
              <a:defRPr sz="1600" b="1"/>
            </a:lvl4pPr>
            <a:lvl5pPr marL="1829019" indent="0">
              <a:buNone/>
              <a:defRPr sz="1600" b="1"/>
            </a:lvl5pPr>
            <a:lvl6pPr marL="2286274" indent="0">
              <a:buNone/>
              <a:defRPr sz="1600" b="1"/>
            </a:lvl6pPr>
            <a:lvl7pPr marL="2743529" indent="0">
              <a:buNone/>
              <a:defRPr sz="1600" b="1"/>
            </a:lvl7pPr>
            <a:lvl8pPr marL="3200784" indent="0">
              <a:buNone/>
              <a:defRPr sz="1600" b="1"/>
            </a:lvl8pPr>
            <a:lvl9pPr marL="365803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55" indent="0">
              <a:buNone/>
              <a:defRPr sz="2000" b="1"/>
            </a:lvl2pPr>
            <a:lvl3pPr marL="914510" indent="0">
              <a:buNone/>
              <a:defRPr sz="1800" b="1"/>
            </a:lvl3pPr>
            <a:lvl4pPr marL="1371765" indent="0">
              <a:buNone/>
              <a:defRPr sz="1600" b="1"/>
            </a:lvl4pPr>
            <a:lvl5pPr marL="1829019" indent="0">
              <a:buNone/>
              <a:defRPr sz="1600" b="1"/>
            </a:lvl5pPr>
            <a:lvl6pPr marL="2286274" indent="0">
              <a:buNone/>
              <a:defRPr sz="1600" b="1"/>
            </a:lvl6pPr>
            <a:lvl7pPr marL="2743529" indent="0">
              <a:buNone/>
              <a:defRPr sz="1600" b="1"/>
            </a:lvl7pPr>
            <a:lvl8pPr marL="3200784" indent="0">
              <a:buNone/>
              <a:defRPr sz="1600" b="1"/>
            </a:lvl8pPr>
            <a:lvl9pPr marL="365803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55" indent="0">
              <a:buNone/>
              <a:defRPr sz="1200"/>
            </a:lvl2pPr>
            <a:lvl3pPr marL="914510" indent="0">
              <a:buNone/>
              <a:defRPr sz="1000"/>
            </a:lvl3pPr>
            <a:lvl4pPr marL="1371765" indent="0">
              <a:buNone/>
              <a:defRPr sz="900"/>
            </a:lvl4pPr>
            <a:lvl5pPr marL="1829019" indent="0">
              <a:buNone/>
              <a:defRPr sz="900"/>
            </a:lvl5pPr>
            <a:lvl6pPr marL="2286274" indent="0">
              <a:buNone/>
              <a:defRPr sz="900"/>
            </a:lvl6pPr>
            <a:lvl7pPr marL="2743529" indent="0">
              <a:buNone/>
              <a:defRPr sz="900"/>
            </a:lvl7pPr>
            <a:lvl8pPr marL="3200784" indent="0">
              <a:buNone/>
              <a:defRPr sz="900"/>
            </a:lvl8pPr>
            <a:lvl9pPr marL="365803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55" indent="0">
              <a:buNone/>
              <a:defRPr sz="2800"/>
            </a:lvl2pPr>
            <a:lvl3pPr marL="914510" indent="0">
              <a:buNone/>
              <a:defRPr sz="2400"/>
            </a:lvl3pPr>
            <a:lvl4pPr marL="1371765" indent="0">
              <a:buNone/>
              <a:defRPr sz="2000"/>
            </a:lvl4pPr>
            <a:lvl5pPr marL="1829019" indent="0">
              <a:buNone/>
              <a:defRPr sz="2000"/>
            </a:lvl5pPr>
            <a:lvl6pPr marL="2286274" indent="0">
              <a:buNone/>
              <a:defRPr sz="2000"/>
            </a:lvl6pPr>
            <a:lvl7pPr marL="2743529" indent="0">
              <a:buNone/>
              <a:defRPr sz="2000"/>
            </a:lvl7pPr>
            <a:lvl8pPr marL="3200784" indent="0">
              <a:buNone/>
              <a:defRPr sz="2000"/>
            </a:lvl8pPr>
            <a:lvl9pPr marL="365803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0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Sue/Sue/Sue </a:t>
            </a:r>
            <a:r>
              <a:rPr lang="en-US" i="1"/>
              <a:t>Understanding Abnormal Behavior, 9</a:t>
            </a:r>
            <a:r>
              <a:rPr lang="en-US" i="1" baseline="30000"/>
              <a:t>th</a:t>
            </a:r>
            <a:r>
              <a:rPr lang="en-US" i="1"/>
              <a:t> edition </a:t>
            </a:r>
          </a:p>
          <a:p>
            <a:r>
              <a:rPr lang="en-US" i="1"/>
              <a:t>© 2010 Cengage Learning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7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55" indent="0">
              <a:buNone/>
              <a:defRPr sz="1200"/>
            </a:lvl2pPr>
            <a:lvl3pPr marL="914510" indent="0">
              <a:buNone/>
              <a:defRPr sz="1000"/>
            </a:lvl3pPr>
            <a:lvl4pPr marL="1371765" indent="0">
              <a:buNone/>
              <a:defRPr sz="900"/>
            </a:lvl4pPr>
            <a:lvl5pPr marL="1829019" indent="0">
              <a:buNone/>
              <a:defRPr sz="900"/>
            </a:lvl5pPr>
            <a:lvl6pPr marL="2286274" indent="0">
              <a:buNone/>
              <a:defRPr sz="900"/>
            </a:lvl6pPr>
            <a:lvl7pPr marL="2743529" indent="0">
              <a:buNone/>
              <a:defRPr sz="900"/>
            </a:lvl7pPr>
            <a:lvl8pPr marL="3200784" indent="0">
              <a:buNone/>
              <a:defRPr sz="900"/>
            </a:lvl8pPr>
            <a:lvl9pPr marL="365803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1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1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i="0"/>
              <a:t>Sue/Sue/Sue </a:t>
            </a:r>
            <a:r>
              <a:rPr lang="en-US" b="0"/>
              <a:t>Understanding Abnormal Behavior, 9</a:t>
            </a:r>
            <a:r>
              <a:rPr lang="en-US" b="0" baseline="30000"/>
              <a:t>th</a:t>
            </a:r>
            <a:r>
              <a:rPr lang="en-US" b="0"/>
              <a:t> edition </a:t>
            </a:r>
          </a:p>
          <a:p>
            <a:r>
              <a:rPr lang="en-US" b="0"/>
              <a:t>© 2010 Cengage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51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3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defTabSz="91451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41" indent="-228627" algn="l" defTabSz="91451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157" indent="-228627" algn="l" defTabSz="91451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510" indent="-228627" algn="l" defTabSz="91451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314" indent="-228627" algn="l" defTabSz="91451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667" indent="-228627" algn="l" defTabSz="91451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568" indent="-182902" algn="l" defTabSz="91451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921" indent="-182902" algn="l" defTabSz="91451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823" indent="-182902" algn="l" defTabSz="91451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725" indent="-182902" algn="l" defTabSz="91451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55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10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65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19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74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529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84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039" algn="l" defTabSz="9145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mikael_cho_the_science_of_stage_fright_and_how_to_overcome_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plunk/documents/poster_presentation.pdf" TargetMode="External"/><Relationship Id="rId2" Type="http://schemas.openxmlformats.org/officeDocument/2006/relationships/hyperlink" Target="http://www.apa.org/gradpsych/2011/01/poster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bi.nlm.nih.gov/pmc/articles/PMC1876493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terbo.edu/undergraduate-research/resources-stud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1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How to give an effective Poster presentation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76800" y="457200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David Saunders-Scott</a:t>
            </a:r>
          </a:p>
          <a:p>
            <a:r>
              <a:rPr lang="en-US" dirty="0" smtClean="0">
                <a:latin typeface="+mn-lt"/>
              </a:rPr>
              <a:t>SURF 2018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conference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14" indent="0" algn="ctr">
              <a:spcBef>
                <a:spcPts val="1800"/>
              </a:spcBef>
              <a:buNone/>
            </a:pPr>
            <a:r>
              <a:rPr lang="en-US" sz="2800" dirty="0" smtClean="0"/>
              <a:t>“To be on time is to be before time.”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Review poster </a:t>
            </a:r>
            <a:r>
              <a:rPr lang="en-US" b="1" dirty="0" smtClean="0"/>
              <a:t>thoroughly</a:t>
            </a:r>
            <a:r>
              <a:rPr lang="en-US" dirty="0" smtClean="0"/>
              <a:t> before printing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Again, save as PDF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Allow at least 4 days (ideally 1 week) to print your poster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Transporting your poster (if applicable)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Poster tube or cardboard tube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Light Weight Canvas option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4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Preparing to Present and During presentation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9"/>
            <a:ext cx="8229600" cy="487680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Practice, practice, practice…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Have a 2- to 3-minute presentation ready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Use poster as a guide while presenting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Remember, </a:t>
            </a:r>
            <a:r>
              <a:rPr lang="en-US" b="1" dirty="0" smtClean="0"/>
              <a:t>this is your research!</a:t>
            </a:r>
            <a:r>
              <a:rPr lang="en-US" dirty="0" smtClean="0"/>
              <a:t>—you know more than anyone else about it</a:t>
            </a:r>
          </a:p>
          <a:p>
            <a:pPr>
              <a:spcBef>
                <a:spcPts val="1800"/>
              </a:spcBef>
            </a:pPr>
            <a:r>
              <a:rPr lang="en-US" dirty="0"/>
              <a:t>Wear comfortable clothes and shoes</a:t>
            </a:r>
          </a:p>
          <a:p>
            <a:pPr>
              <a:spcBef>
                <a:spcPts val="1800"/>
              </a:spcBef>
            </a:pPr>
            <a:r>
              <a:rPr lang="en-US" dirty="0"/>
              <a:t>Have bottle of water on hand </a:t>
            </a:r>
          </a:p>
          <a:p>
            <a:pPr marL="114314" indent="0">
              <a:spcBef>
                <a:spcPts val="1200"/>
              </a:spcBef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9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Preparing to Present </a:t>
            </a:r>
            <a:r>
              <a:rPr lang="en-US" sz="2800" dirty="0" smtClean="0"/>
              <a:t>and During </a:t>
            </a:r>
            <a:r>
              <a:rPr lang="en-US" sz="2800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561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You certainly will </a:t>
            </a:r>
            <a:r>
              <a:rPr lang="en-US" u="sng" dirty="0"/>
              <a:t>not</a:t>
            </a:r>
            <a:r>
              <a:rPr lang="en-US" dirty="0"/>
              <a:t> have all the answers for questions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Do your best to answer questions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It is okay to say you do not know something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If relevant, get back to person later via email with an answer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Managing anxiety… Why do I feel this way? What can I do about it?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We all experience anxiety 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D</a:t>
            </a:r>
            <a:r>
              <a:rPr lang="en-US" b="1" dirty="0" smtClean="0"/>
              <a:t>eep breathing</a:t>
            </a:r>
            <a:r>
              <a:rPr lang="en-US" dirty="0" smtClean="0"/>
              <a:t> may help (inhale deeply for a count of 4 and exhale for a count of 8 for about a minute)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hlinkClick r:id="rId3"/>
              </a:rPr>
              <a:t>Short TED talk: Overcoming stage fright </a:t>
            </a:r>
            <a:endParaRPr lang="en-US" dirty="0" smtClean="0"/>
          </a:p>
          <a:p>
            <a:pPr marL="41153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8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Practice, Practice,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4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Spend several minutes thinking about your SURF project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What’s the question you hope to answer?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How will you go about answering that question?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What do you hope to discover?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Why is your project relevant?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Present/discuss your project in small groups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Listen “mindfully” and </a:t>
            </a:r>
            <a:r>
              <a:rPr lang="en-US" u="sng" dirty="0" smtClean="0"/>
              <a:t>note one question</a:t>
            </a:r>
            <a:r>
              <a:rPr lang="en-US" dirty="0" smtClean="0"/>
              <a:t> to ask the presenter about her/his project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7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Resources/acknowledgements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/>
              <a:t>American Psychological Association – The </a:t>
            </a:r>
            <a:r>
              <a:rPr lang="en-US" sz="2000" dirty="0"/>
              <a:t>perfect </a:t>
            </a:r>
            <a:r>
              <a:rPr lang="en-US" sz="2000" dirty="0" smtClean="0"/>
              <a:t>poster: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www.apa.org/gradpsych/2011/01/poster.aspx</a:t>
            </a:r>
            <a:endParaRPr lang="en-US" sz="2000" dirty="0" smtClean="0"/>
          </a:p>
          <a:p>
            <a:pPr>
              <a:spcBef>
                <a:spcPts val="1800"/>
              </a:spcBef>
            </a:pPr>
            <a:r>
              <a:rPr lang="en-US" sz="2000" dirty="0" smtClean="0"/>
              <a:t>Plunkett, Scott W. – Tips on poster presentations at professional </a:t>
            </a:r>
            <a:r>
              <a:rPr lang="en-US" sz="2000" dirty="0"/>
              <a:t>conference: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www.csun.edu/plunk/documents/poster_presentation.pdf</a:t>
            </a:r>
            <a:endParaRPr lang="en-US" sz="2000" dirty="0" smtClean="0"/>
          </a:p>
          <a:p>
            <a:pPr>
              <a:spcBef>
                <a:spcPts val="1800"/>
              </a:spcBef>
            </a:pPr>
            <a:r>
              <a:rPr lang="en-US" sz="2000" dirty="0" smtClean="0"/>
              <a:t>NCBI/NIH – Ten simple rules for a good </a:t>
            </a:r>
            <a:r>
              <a:rPr lang="en-US" sz="2000" dirty="0"/>
              <a:t>poster presentation: </a:t>
            </a:r>
            <a:r>
              <a:rPr lang="en-US" sz="2000" dirty="0">
                <a:hlinkClick r:id="rId4"/>
              </a:rPr>
              <a:t>https://www.ncbi.nlm.nih.gov/pmc/articles/PMC1876493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pPr>
              <a:spcBef>
                <a:spcPts val="1800"/>
              </a:spcBef>
            </a:pPr>
            <a:r>
              <a:rPr lang="en-US" sz="2000" dirty="0" smtClean="0"/>
              <a:t> PowerPoints on this topic on SURF website</a:t>
            </a:r>
          </a:p>
          <a:p>
            <a:pPr marL="114314" indent="0">
              <a:spcBef>
                <a:spcPts val="1800"/>
              </a:spcBef>
              <a:buNone/>
            </a:pPr>
            <a:r>
              <a:rPr lang="en-US" sz="2000" dirty="0" smtClean="0"/>
              <a:t>Examples from Liza Ware’s and Scott Gabriel’s presentations… thank you! </a:t>
            </a:r>
          </a:p>
          <a:p>
            <a:pPr marL="114314" indent="0">
              <a:buNone/>
            </a:pPr>
            <a:r>
              <a:rPr lang="en-US" sz="2000" dirty="0" smtClean="0"/>
              <a:t> 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Why a poster presentation?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Some rules for a good poster presentation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Formatting and layout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Poster template and creating a poster from scratch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Preparing for conference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During presentation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1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poster presentation?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Allows you to </a:t>
            </a:r>
            <a:r>
              <a:rPr lang="en-US" b="1" dirty="0" smtClean="0"/>
              <a:t>interact one-on-one</a:t>
            </a:r>
            <a:r>
              <a:rPr lang="en-US" dirty="0" smtClean="0"/>
              <a:t> with people interested in your research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More time to present your research</a:t>
            </a:r>
            <a:r>
              <a:rPr lang="en-US" dirty="0" smtClean="0"/>
              <a:t> at a poster session versus the 12-20 minutes allotted in most oral sessions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Has the </a:t>
            </a:r>
            <a:r>
              <a:rPr lang="en-US" b="1" dirty="0" smtClean="0"/>
              <a:t>potential to reach larger numbers of people</a:t>
            </a:r>
            <a:r>
              <a:rPr lang="en-US" dirty="0" smtClean="0"/>
              <a:t> than a typical oral presentation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Fun!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rules for a good poster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221164"/>
          </a:xfrm>
        </p:spPr>
        <p:txBody>
          <a:bodyPr/>
          <a:lstStyle/>
          <a:p>
            <a:pPr marL="571569" indent="-457255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/>
              <a:t>Define the </a:t>
            </a:r>
            <a:r>
              <a:rPr lang="en-US" sz="2500" b="1" dirty="0" smtClean="0"/>
              <a:t>purpose</a:t>
            </a:r>
            <a:r>
              <a:rPr lang="en-US" sz="2500" dirty="0" smtClean="0"/>
              <a:t> before you start preparing your poster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/>
              <a:t>What do you want the person passing by your poster to do?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/>
              <a:t>Discuss? 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/>
              <a:t>Learn? 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/>
              <a:t>Collaborate (future research, career, or grad school)?   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/>
              <a:t>All of the above… 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7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 rules for a good poster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7550"/>
          </a:xfrm>
        </p:spPr>
        <p:txBody>
          <a:bodyPr>
            <a:normAutofit/>
          </a:bodyPr>
          <a:lstStyle/>
          <a:p>
            <a:pPr marL="571569" indent="-457255">
              <a:spcBef>
                <a:spcPts val="1800"/>
              </a:spcBef>
              <a:buFont typeface="+mj-lt"/>
              <a:buAutoNum type="arabicPeriod" startAt="2"/>
            </a:pPr>
            <a:r>
              <a:rPr lang="en-US" dirty="0" smtClean="0"/>
              <a:t>Be able to sell your work in 30 seconds or 2-3 minutes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Elevator version of presentation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One approach—pose a key question; address as best as you can</a:t>
            </a:r>
          </a:p>
          <a:p>
            <a:pPr marL="571569" indent="-457255">
              <a:spcBef>
                <a:spcPts val="1800"/>
              </a:spcBef>
              <a:buFont typeface="+mj-lt"/>
              <a:buAutoNum type="arabicPeriod" startAt="3"/>
            </a:pPr>
            <a:r>
              <a:rPr lang="en-US" dirty="0" smtClean="0"/>
              <a:t>The title is important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First thing that people look at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Appealing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Comprehensible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Short, sharp, and compelling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3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887027"/>
          </a:xfrm>
        </p:spPr>
        <p:txBody>
          <a:bodyPr/>
          <a:lstStyle/>
          <a:p>
            <a:r>
              <a:rPr lang="en-US" dirty="0" smtClean="0"/>
              <a:t>Format and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5614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Could use a template… like one I am about to show…   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Example template has been formatted for Seven Rivers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Modify as you see fit</a:t>
            </a:r>
          </a:p>
          <a:p>
            <a:pPr lvl="2">
              <a:spcBef>
                <a:spcPts val="1800"/>
              </a:spcBef>
            </a:pPr>
            <a:r>
              <a:rPr lang="en-US" b="1" dirty="0" smtClean="0"/>
              <a:t>To size slide:</a:t>
            </a:r>
            <a:r>
              <a:rPr lang="en-US" dirty="0" smtClean="0"/>
              <a:t> Design tab          Slide Size           Custom Slide Size (and specify dimensions) 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Make it more appealing!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Reader is free to wander over sections, so guide the reader</a:t>
            </a:r>
          </a:p>
          <a:p>
            <a:pPr lvl="2">
              <a:spcBef>
                <a:spcPts val="1800"/>
              </a:spcBef>
            </a:pPr>
            <a:r>
              <a:rPr lang="en-US" dirty="0" smtClean="0"/>
              <a:t>Use numbering, arrows, clear subheadings, etc.</a:t>
            </a:r>
          </a:p>
          <a:p>
            <a:pPr lvl="2">
              <a:spcBef>
                <a:spcPts val="1800"/>
              </a:spcBef>
            </a:pPr>
            <a:r>
              <a:rPr lang="en-US" dirty="0" smtClean="0"/>
              <a:t>Organize content from top to bottom, then left to right 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 flipV="1">
            <a:off x="3810000" y="32766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flipV="1">
            <a:off x="5334000" y="32766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9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117662"/>
            <a:ext cx="5641041" cy="907676"/>
          </a:xfrm>
          <a:solidFill>
            <a:schemeClr val="bg1">
              <a:lumMod val="85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Title Should Be At Least 48-pt. This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is sized for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70.</a:t>
            </a:r>
            <a:r>
              <a:rPr lang="en-US" sz="1544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544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32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David Saunders-Scott</a:t>
            </a:r>
            <a:br>
              <a:rPr lang="en-US" sz="1324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82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Viterbo</a:t>
            </a:r>
            <a:r>
              <a:rPr lang="en-US" sz="882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University, La Crosse, WI 54601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68941" y="1042148"/>
            <a:ext cx="2891118" cy="5614147"/>
          </a:xfrm>
          <a:noFill/>
          <a:ln w="127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0" indent="0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Can use a </a:t>
            </a: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template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like this one to develop your poster 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Formatting—for PowerPoint—34” x 44” (landscape orientation posters </a:t>
            </a: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recommended for Seven Rivers and Scholars’ Day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The font for my </a:t>
            </a:r>
            <a:r>
              <a:rPr lang="en-US" sz="618" b="1" dirty="0" smtClean="0">
                <a:latin typeface="Times New Roman" pitchFamily="18" charset="0"/>
                <a:cs typeface="Times New Roman" pitchFamily="18" charset="0"/>
              </a:rPr>
              <a:t>subheadings </a:t>
            </a: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is 32 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and for text in </a:t>
            </a: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main body is 28 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(Times New Roman)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Save as pdf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to ensure fonts and style don’t change 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This is a good size for font because it is easier to read from a reasonable distance (</a:t>
            </a:r>
            <a:r>
              <a:rPr lang="en-US" sz="618" b="1" dirty="0">
                <a:latin typeface="Times New Roman" pitchFamily="18" charset="0"/>
                <a:cs typeface="Times New Roman" pitchFamily="18" charset="0"/>
              </a:rPr>
              <a:t>3-6 feet away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Avoid background graphics—make text difficult to read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Avoid dark backgrounds with white letters—uses a </a:t>
            </a:r>
            <a:r>
              <a:rPr lang="en-US" sz="618" dirty="0" err="1">
                <a:latin typeface="Times New Roman" pitchFamily="18" charset="0"/>
                <a:cs typeface="Times New Roman" pitchFamily="18" charset="0"/>
              </a:rPr>
              <a:t>helluva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18" dirty="0" err="1">
                <a:latin typeface="Times New Roman" pitchFamily="18" charset="0"/>
                <a:cs typeface="Times New Roman" pitchFamily="18" charset="0"/>
              </a:rPr>
              <a:t>lotta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ink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Use a light-colored background with black or dark-colored text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Watch wording—use phrases and can use bullet points</a:t>
            </a:r>
          </a:p>
          <a:p>
            <a:pPr marL="100870" indent="-100870">
              <a:spcBef>
                <a:spcPts val="397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Blah, blah, blah…  </a:t>
            </a:r>
          </a:p>
          <a:p>
            <a:pPr marL="0" indent="0">
              <a:buNone/>
            </a:pPr>
            <a:r>
              <a:rPr lang="en-US" sz="64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Methods</a:t>
            </a:r>
          </a:p>
          <a:p>
            <a:pPr marL="0" indent="0">
              <a:buNone/>
            </a:pPr>
            <a:endParaRPr lang="en-US" sz="618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Participants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Sample size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Gender (if applicable) 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Age range and meant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Ethnicity 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Any other characteristics that may be of interest to the study or viewer/reader</a:t>
            </a:r>
          </a:p>
          <a:p>
            <a:pPr marL="0" indent="0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Assessment </a:t>
            </a:r>
          </a:p>
          <a:p>
            <a:pPr marL="100870" indent="-100870">
              <a:buSzPct val="120000"/>
              <a:buFont typeface="Wingdings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Independent variables (and assessment measures) </a:t>
            </a:r>
          </a:p>
          <a:p>
            <a:pPr marL="100870" indent="-100870">
              <a:buSzPct val="120000"/>
              <a:buFont typeface="Wingdings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Dependent variables (and assessment)</a:t>
            </a:r>
          </a:p>
          <a:p>
            <a:pPr marL="100870" indent="-100870">
              <a:buSzPct val="120000"/>
              <a:buFont typeface="Wingdings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How were the data collected?</a:t>
            </a:r>
          </a:p>
          <a:p>
            <a:pPr marL="100870" indent="-100870">
              <a:buSzPct val="120000"/>
              <a:buFont typeface="Wingdings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How were the outcomes measured?</a:t>
            </a:r>
          </a:p>
          <a:p>
            <a:pPr marL="0" indent="0">
              <a:buNone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sz="44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128497" y="1042148"/>
            <a:ext cx="2712944" cy="5614147"/>
          </a:xfrm>
          <a:prstGeom prst="rect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txBody>
          <a:bodyPr vert="horz" lIns="89902" tIns="44951" rIns="89902" bIns="44951" rtlCol="0">
            <a:normAutofit/>
          </a:bodyPr>
          <a:lstStyle>
            <a:lvl1pPr marL="1528340" indent="-1528340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11402" indent="-1273616" algn="l" defTabSz="40755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94465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32251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70038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207824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45610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283396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321182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Results Cont’d </a:t>
            </a:r>
          </a:p>
          <a:p>
            <a:pPr marL="0" indent="0" algn="ctr">
              <a:buNone/>
            </a:pPr>
            <a:endParaRPr lang="en-US" sz="618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First-year students only </a:t>
            </a:r>
          </a:p>
          <a:p>
            <a:pPr marL="0" indent="0">
              <a:buNone/>
            </a:pPr>
            <a:endParaRPr lang="en-US" sz="618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Model Summary Showing Most Robust Predictor of Retention for First-Year Students Only</a:t>
            </a:r>
            <a:endParaRPr lang="en-US" sz="618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618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6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R² = .06 (Hosmer &amp; </a:t>
            </a:r>
            <a:r>
              <a:rPr lang="en-US" sz="618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Lemeshow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.08 (Cox &amp; Snell), .11 (</a:t>
            </a:r>
            <a:r>
              <a:rPr lang="en-US" sz="618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Nagelkerke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 Model χ² (final step) = 5.32, </a:t>
            </a: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&lt; .05. *</a:t>
            </a: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&lt; .05.</a:t>
            </a:r>
            <a:endParaRPr lang="en-US" sz="618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100870" indent="-100870"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Another table to explain my results </a:t>
            </a:r>
            <a:endParaRPr lang="en-US" sz="618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0870" indent="-100870"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Additional information to explain the results depicted in table </a:t>
            </a:r>
          </a:p>
          <a:p>
            <a:pPr marL="0" indent="0">
              <a:spcBef>
                <a:spcPts val="265"/>
              </a:spcBef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265"/>
              </a:spcBef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Discussion</a:t>
            </a:r>
          </a:p>
          <a:p>
            <a:pPr marL="0" indent="0" algn="ctr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Identify the most interesting findings and provide an explanation/rationale.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Why did this study get the results?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Is it similar to past research?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Can theory explain the findings? 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Limitations</a:t>
            </a:r>
          </a:p>
          <a:p>
            <a:pPr marL="100870" indent="-100870">
              <a:lnSpc>
                <a:spcPct val="110000"/>
              </a:lnSpc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Implications—how can the findings help others? Based on the results and/or limitations of this study, what should future studies in this area do? </a:t>
            </a:r>
          </a:p>
          <a:p>
            <a:pPr marL="0" indent="0">
              <a:lnSpc>
                <a:spcPct val="110000"/>
              </a:lnSpc>
              <a:spcBef>
                <a:spcPts val="265"/>
              </a:spcBef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marL="0" indent="0" algn="ctr"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65"/>
              </a:spcBef>
              <a:buNone/>
            </a:pPr>
            <a:r>
              <a:rPr lang="en-US" sz="529" dirty="0">
                <a:latin typeface="Times New Roman" pitchFamily="18" charset="0"/>
                <a:cs typeface="Times New Roman" pitchFamily="18" charset="0"/>
              </a:rPr>
              <a:t>Plunkett, S. W. </a:t>
            </a:r>
            <a:r>
              <a:rPr lang="en-US" sz="529" i="1" dirty="0">
                <a:latin typeface="Times New Roman" pitchFamily="18" charset="0"/>
                <a:cs typeface="Times New Roman" pitchFamily="18" charset="0"/>
              </a:rPr>
              <a:t>Tips on poster presentation at professional conference</a:t>
            </a:r>
            <a:r>
              <a:rPr lang="en-US" sz="529" dirty="0">
                <a:latin typeface="Times New Roman" pitchFamily="18" charset="0"/>
                <a:cs typeface="Times New Roman" pitchFamily="18" charset="0"/>
              </a:rPr>
              <a:t> [PDF document]. Retrieved from http://www.csun.edu/plunk/documents/poster_presentation.pdf </a:t>
            </a:r>
          </a:p>
          <a:p>
            <a:pPr marL="0" indent="0">
              <a:lnSpc>
                <a:spcPct val="110000"/>
              </a:lnSpc>
              <a:spcBef>
                <a:spcPts val="265"/>
              </a:spcBef>
              <a:buNone/>
            </a:pPr>
            <a:r>
              <a:rPr lang="en-US" sz="529" dirty="0">
                <a:latin typeface="Times New Roman" pitchFamily="18" charset="0"/>
                <a:cs typeface="Times New Roman" pitchFamily="18" charset="0"/>
              </a:rPr>
              <a:t>Other references… </a:t>
            </a:r>
          </a:p>
          <a:p>
            <a:pPr marL="0" indent="0">
              <a:lnSpc>
                <a:spcPct val="110000"/>
              </a:lnSpc>
              <a:spcBef>
                <a:spcPts val="265"/>
              </a:spcBef>
              <a:buNone/>
            </a:pPr>
            <a:endParaRPr lang="en-US" sz="529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65"/>
              </a:spcBef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200400" y="1042148"/>
            <a:ext cx="2884394" cy="5614147"/>
          </a:xfrm>
          <a:prstGeom prst="rect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txBody>
          <a:bodyPr vert="horz" lIns="89902" tIns="44951" rIns="89902" bIns="44951" rtlCol="0">
            <a:normAutofit/>
          </a:bodyPr>
          <a:lstStyle>
            <a:lvl1pPr marL="1528340" indent="-1528340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11402" indent="-1273616" algn="l" defTabSz="40755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94465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32251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70038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207824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45610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283396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321182" indent="-1018893" algn="l" defTabSz="40755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</a:p>
          <a:p>
            <a:pPr marL="0" indent="0">
              <a:buNone/>
            </a:pPr>
            <a:endParaRPr lang="en-US" sz="618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618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Can use tables, figure, diagram, or other relevant graphics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265"/>
              </a:spcBef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Findings—provide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 findings in easy-to-read table(s) or using concise bullets </a:t>
            </a:r>
          </a:p>
          <a:p>
            <a:pPr marL="0" indent="0">
              <a:spcBef>
                <a:spcPts val="265"/>
              </a:spcBef>
              <a:buNone/>
            </a:pPr>
            <a:r>
              <a:rPr lang="en-US" sz="618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spcBef>
                <a:spcPts val="265"/>
              </a:spcBef>
              <a:buNone/>
            </a:pPr>
            <a:endParaRPr lang="en-US" sz="618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265"/>
              </a:spcBef>
              <a:buNone/>
            </a:pPr>
            <a:endParaRPr lang="en-US" sz="618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265"/>
              </a:spcBef>
              <a:buNone/>
            </a:pPr>
            <a:endParaRPr lang="en-US" sz="618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265"/>
              </a:spcBef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____________________________________________________________________</a:t>
            </a:r>
            <a:endParaRPr lang="en-US" sz="529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618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Students from all cohorts </a:t>
            </a:r>
          </a:p>
          <a:p>
            <a:pPr marL="0" indent="0">
              <a:buNone/>
            </a:pPr>
            <a:endParaRPr lang="en-US" sz="618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Model Summary Showing Most Robust Predictor of Retention Across all Cohorts</a:t>
            </a: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sz="618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618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29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R² = .03 (Hosmer &amp; </a:t>
            </a:r>
            <a:r>
              <a:rPr lang="en-US" sz="618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Lemeshow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.03 (Cox &amp; Snell), .05 (</a:t>
            </a:r>
            <a:r>
              <a:rPr lang="en-US" sz="618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Nagelkerke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 Model χ² (final step) = 4.63, </a:t>
            </a: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&lt; .05. *</a:t>
            </a:r>
            <a:r>
              <a:rPr lang="en-US" sz="618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618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&lt; .05. </a:t>
            </a:r>
          </a:p>
          <a:p>
            <a:pPr marL="0" indent="0">
              <a:buNone/>
            </a:pPr>
            <a:endParaRPr lang="en-US" sz="618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0870" indent="-100870"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Honestly, I don’t remember what this note under the table mean… I forgot after my presentation </a:t>
            </a:r>
          </a:p>
          <a:p>
            <a:pPr marL="100870" indent="-100870">
              <a:spcBef>
                <a:spcPts val="265"/>
              </a:spcBef>
              <a:buFont typeface="Wingdings" panose="05000000000000000000" pitchFamily="2" charset="2"/>
              <a:buChar char="§"/>
            </a:pPr>
            <a:r>
              <a:rPr lang="en-US" sz="618" dirty="0">
                <a:latin typeface="Times New Roman" pitchFamily="18" charset="0"/>
                <a:cs typeface="Times New Roman" pitchFamily="18" charset="0"/>
              </a:rPr>
              <a:t>Provide clear and concise information to explain results depicted in the table  </a:t>
            </a:r>
          </a:p>
          <a:p>
            <a:pPr marL="0" indent="0">
              <a:buNone/>
            </a:pPr>
            <a:r>
              <a:rPr lang="en-US" sz="52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itle 3"/>
          <p:cNvSpPr txBox="1">
            <a:spLocks/>
          </p:cNvSpPr>
          <p:nvPr/>
        </p:nvSpPr>
        <p:spPr>
          <a:xfrm>
            <a:off x="268941" y="117662"/>
            <a:ext cx="2891118" cy="90767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accent2">
                <a:lumMod val="50000"/>
              </a:schemeClr>
            </a:solidFill>
          </a:ln>
        </p:spPr>
        <p:txBody>
          <a:bodyPr vert="horz" lIns="89902" tIns="44951" rIns="89902" bIns="44951" rtlCol="0" anchor="t">
            <a:noAutofit/>
          </a:bodyPr>
          <a:lstStyle>
            <a:lvl1pPr algn="ctr" defTabSz="4075572" rtl="0" eaLnBrk="1" latinLnBrk="0" hangingPunct="1">
              <a:spcBef>
                <a:spcPct val="0"/>
              </a:spcBef>
              <a:buNone/>
              <a:defRPr sz="19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706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Abstract</a:t>
            </a:r>
          </a:p>
          <a:p>
            <a:pPr>
              <a:spcBef>
                <a:spcPts val="0"/>
              </a:spcBef>
            </a:pPr>
            <a:endParaRPr lang="en-US" sz="552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is usually optional and some people think it may be pointless… you decide. I like to include an abstract because I think it provides a preview of the content of the poster, so people can decide if they want to stick around to learn more about my research. These are the typical sections for a poster (in psychology): (1) </a:t>
            </a:r>
            <a:r>
              <a:rPr lang="en-US" sz="61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(2</a:t>
            </a:r>
            <a:r>
              <a:rPr lang="en-US" sz="61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Methods</a:t>
            </a: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(3) </a:t>
            </a:r>
            <a:r>
              <a:rPr lang="en-US" sz="61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(4) </a:t>
            </a:r>
            <a:r>
              <a:rPr lang="en-US" sz="61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Discussion/Conclusion</a:t>
            </a: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(5) </a:t>
            </a:r>
            <a:r>
              <a:rPr lang="en-US" sz="61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sz="618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These sections may be different depending on your discipline.    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525684"/>
              </p:ext>
            </p:extLst>
          </p:nvPr>
        </p:nvGraphicFramePr>
        <p:xfrm>
          <a:off x="3284135" y="3773021"/>
          <a:ext cx="2716924" cy="722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0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600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</a:t>
                      </a:r>
                      <a:r>
                        <a:rPr lang="en-US" sz="500" b="0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500" b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CI for OR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β (SE)                   Lower                       OR                     Upper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Included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2.54 (.65)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Perceived Stress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-.07* (.03)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.878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.934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.995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6185648" y="1781735"/>
          <a:ext cx="2588559" cy="790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3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2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500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95% CI for OR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β (SE)                   Lower                       OR                     Upper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Included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-3.33 (1.78)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b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6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Grit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1.13* (.51)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3.08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8.37</a:t>
                      </a:r>
                      <a:endParaRPr lang="en-US" sz="5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28" marR="1512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56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Couple examples to evaluate strengths and weaknesses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53001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Take a few minutes to evaluate these posters and jot down your thoughts about them (strengths and weaknesses)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Discuss strengths and weaknesses in small groups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What else stood out to you?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707" y="3932236"/>
            <a:ext cx="3582986" cy="2424114"/>
          </a:xfrm>
          <a:prstGeom prst="rect">
            <a:avLst/>
          </a:prstGeom>
        </p:spPr>
      </p:pic>
      <p:pic>
        <p:nvPicPr>
          <p:cNvPr id="6" name="Picture 5" descr="Image result for the bones of a good essay poster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08" y="3856036"/>
            <a:ext cx="3493135" cy="25003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284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Creating Poster from scratch or just reformatting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dirty="0" smtClean="0"/>
              <a:t>SURF website</a:t>
            </a:r>
          </a:p>
          <a:p>
            <a:pPr lvl="1">
              <a:spcBef>
                <a:spcPts val="1800"/>
              </a:spcBef>
            </a:pPr>
            <a:r>
              <a:rPr lang="en-US" sz="2400" dirty="0" smtClean="0"/>
              <a:t>Resources for students </a:t>
            </a:r>
          </a:p>
          <a:p>
            <a:pPr lvl="2">
              <a:spcBef>
                <a:spcPts val="1800"/>
              </a:spcBef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www.viterbo.edu/undergraduate-research/resources-students</a:t>
            </a:r>
            <a:endParaRPr lang="en-US" sz="2000" dirty="0" smtClean="0"/>
          </a:p>
          <a:p>
            <a:pPr lvl="2">
              <a:spcBef>
                <a:spcPts val="1800"/>
              </a:spcBef>
            </a:pPr>
            <a:r>
              <a:rPr lang="en-US" sz="2000" dirty="0" smtClean="0"/>
              <a:t>Tips for Creating and Giving Poster Presentations (L. Ware)</a:t>
            </a:r>
          </a:p>
          <a:p>
            <a:pPr lvl="2">
              <a:spcBef>
                <a:spcPts val="1800"/>
              </a:spcBef>
            </a:pPr>
            <a:r>
              <a:rPr lang="en-US" sz="2000" dirty="0" smtClean="0"/>
              <a:t> Very helpful! </a:t>
            </a:r>
          </a:p>
          <a:p>
            <a:pPr lvl="1">
              <a:spcBef>
                <a:spcPts val="1800"/>
              </a:spcBef>
            </a:pPr>
            <a:r>
              <a:rPr lang="en-US" sz="2400" dirty="0" smtClean="0"/>
              <a:t>Other helpful resources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1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13">
      <a:dk1>
        <a:sysClr val="windowText" lastClr="000000"/>
      </a:dk1>
      <a:lt1>
        <a:sysClr val="window" lastClr="FFFFFF"/>
      </a:lt1>
      <a:dk2>
        <a:srgbClr val="000000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14668</TotalTime>
  <Pages>0</Pages>
  <Words>1339</Words>
  <Characters>0</Characters>
  <Application>Microsoft Office PowerPoint</Application>
  <DocSecurity>0</DocSecurity>
  <PresentationFormat>On-screen Show (4:3)</PresentationFormat>
  <Lines>0</Lines>
  <Paragraphs>242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Apothecary</vt:lpstr>
      <vt:lpstr>How to give an effective Poster presentation</vt:lpstr>
      <vt:lpstr>Overview</vt:lpstr>
      <vt:lpstr>Why a poster presentation?</vt:lpstr>
      <vt:lpstr>Some rules for a good poster presentation</vt:lpstr>
      <vt:lpstr>Some rules for a good poster presentation</vt:lpstr>
      <vt:lpstr>Format and Layout</vt:lpstr>
      <vt:lpstr>Title Should Be At Least 48-pt. This is sized for 70. David Saunders-Scott Viterbo University, La Crosse, WI 54601  </vt:lpstr>
      <vt:lpstr>Couple examples to evaluate strengths and weaknesses</vt:lpstr>
      <vt:lpstr>Creating Poster from scratch or just reformatting</vt:lpstr>
      <vt:lpstr>Preparing for conference </vt:lpstr>
      <vt:lpstr>Preparing to Present and During presentation</vt:lpstr>
      <vt:lpstr>Preparing to Present and During presentation</vt:lpstr>
      <vt:lpstr>Practice, Practice, Practice</vt:lpstr>
      <vt:lpstr>Resources/acknowledgements</vt:lpstr>
    </vt:vector>
  </TitlesOfParts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Presentation (SURF 2018)</dc:title>
  <dc:creator>David P Saunders-Scott</dc:creator>
  <cp:lastModifiedBy>David P Saunders-Scott</cp:lastModifiedBy>
  <cp:revision>696</cp:revision>
  <dcterms:created xsi:type="dcterms:W3CDTF">2000-12-13T20:02:19Z</dcterms:created>
  <dcterms:modified xsi:type="dcterms:W3CDTF">2018-05-23T14:45:35Z</dcterms:modified>
</cp:coreProperties>
</file>